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1B43F-6EA4-4AFC-B0A1-0259AF521FC6}" type="datetimeFigureOut">
              <a:rPr lang="es-MX" smtClean="0"/>
              <a:pPr/>
              <a:t>18/10/2016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A505-D102-4BC1-A64A-43C2891804A6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195736" y="1364575"/>
            <a:ext cx="5904656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prstClr val="white"/>
                </a:solidFill>
                <a:cs typeface="Arial" charset="0"/>
              </a:rPr>
              <a:t>Porcentaje de proyectos apoyados con certificaciones para fortalecer la incorporación de las MIPYMES en las cadenas globales de valor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Actividad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860032" y="2420888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865710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solidFill>
                  <a:prstClr val="black"/>
                </a:solidFill>
              </a:rPr>
              <a:t>Mide el número de proyectos apoyados con certificaciones para fortalecer la incorporación de las MIPYMES en las cadenas globales de valor</a:t>
            </a:r>
          </a:p>
          <a:p>
            <a:pPr algn="just"/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907705" y="4692104"/>
          <a:ext cx="6768751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316835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59766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Proyectos apoyados con certificaciones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Total de proyectos apoyados en las convocatorias que incluyen certificaciones en el período t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907704" y="421179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16 Rectángulo"/>
          <p:cNvSpPr/>
          <p:nvPr/>
        </p:nvSpPr>
        <p:spPr>
          <a:xfrm>
            <a:off x="395536" y="1340768"/>
            <a:ext cx="8352928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y </a:t>
            </a:r>
            <a:r>
              <a:rPr lang="es-MX" b="1" dirty="0">
                <a:solidFill>
                  <a:prstClr val="white"/>
                </a:solidFill>
              </a:rPr>
              <a:t>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95536" y="1700808"/>
          <a:ext cx="8352928" cy="17983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74073"/>
                <a:gridCol w="1875265"/>
                <a:gridCol w="47035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 2016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Comentarios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7.1%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15%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Las convocatorias 1.1, 1.2 y 1.4 aprobaron un total de 89 proyectos, de los cuales 13 incluyen certificaciones para las empresas, lo que representa un </a:t>
                      </a:r>
                      <a:r>
                        <a:rPr lang="es-MX" sz="1400" dirty="0" smtClean="0"/>
                        <a:t>porcentaje de 15% y cumplimiento </a:t>
                      </a:r>
                      <a:r>
                        <a:rPr lang="es-MX" sz="1400" dirty="0" smtClean="0"/>
                        <a:t>del 117% respecto a la meta programada en el </a:t>
                      </a:r>
                      <a:r>
                        <a:rPr lang="es-MX" sz="1400" smtClean="0"/>
                        <a:t>primer</a:t>
                      </a:r>
                      <a:r>
                        <a:rPr lang="es-MX" sz="1400" baseline="0" smtClean="0"/>
                        <a:t> semestre de 12.5%</a:t>
                      </a:r>
                      <a:r>
                        <a:rPr lang="es-MX" sz="1400" smtClean="0"/>
                        <a:t> </a:t>
                      </a:r>
                      <a:endParaRPr lang="es-MX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3518426"/>
            <a:ext cx="84249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pPr algn="just"/>
            <a:r>
              <a:rPr lang="es-MX" dirty="0" smtClean="0">
                <a:solidFill>
                  <a:prstClr val="black"/>
                </a:solidFill>
              </a:rPr>
              <a:t>1) Proyectos </a:t>
            </a:r>
            <a:r>
              <a:rPr lang="es-MX" dirty="0">
                <a:solidFill>
                  <a:prstClr val="black"/>
                </a:solidFill>
              </a:rPr>
              <a:t>apoyados y solicitudes recibidas de las convocatorias</a:t>
            </a:r>
            <a:endParaRPr lang="es-MX" dirty="0">
              <a:solidFill>
                <a:srgbClr val="FF0000"/>
              </a:solidFill>
            </a:endParaRP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1.1 Desarrollo de Redes y Cadenas de Globales Valor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1.2 Productividad Económica Regional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1.3 Reactivación Económica y de apoyo a los Programas de la Prevención Social de la Violencia y Delincuencia y la Cruzada Nacional Contra el Hambre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1.4 Desarrollo de Centrales de Abasto y Mercados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2.6 Fomento a las iniciativas de Innovación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3.3 Impulso a Emprendimientos de Alto Impacto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4.1 Formación Empresarial para MIPYMES</a:t>
            </a:r>
          </a:p>
          <a:p>
            <a:pPr marL="360363" indent="-360363"/>
            <a:r>
              <a:rPr lang="es-MX" dirty="0" smtClean="0">
                <a:solidFill>
                  <a:prstClr val="black"/>
                </a:solidFill>
              </a:rPr>
              <a:t>2) Proyectos apoyados a través de los convenios de coordinación con los estados</a:t>
            </a:r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235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11</cp:revision>
  <dcterms:created xsi:type="dcterms:W3CDTF">2015-09-21T17:15:04Z</dcterms:created>
  <dcterms:modified xsi:type="dcterms:W3CDTF">2016-10-18T18:52:20Z</dcterms:modified>
</cp:coreProperties>
</file>